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355" r:id="rId3"/>
    <p:sldId id="345" r:id="rId4"/>
    <p:sldId id="324" r:id="rId5"/>
    <p:sldId id="314" r:id="rId6"/>
    <p:sldId id="351" r:id="rId7"/>
    <p:sldId id="352" r:id="rId8"/>
    <p:sldId id="316" r:id="rId9"/>
    <p:sldId id="353" r:id="rId10"/>
    <p:sldId id="354" r:id="rId11"/>
    <p:sldId id="329" r:id="rId12"/>
    <p:sldId id="272" r:id="rId13"/>
    <p:sldId id="279" r:id="rId14"/>
    <p:sldId id="280" r:id="rId15"/>
    <p:sldId id="342" r:id="rId16"/>
    <p:sldId id="332" r:id="rId17"/>
    <p:sldId id="321" r:id="rId18"/>
    <p:sldId id="288" r:id="rId19"/>
    <p:sldId id="289" r:id="rId20"/>
    <p:sldId id="318" r:id="rId21"/>
    <p:sldId id="356" r:id="rId2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11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50E59-91FA-400F-9B65-5FF464248520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4C3C0-D75F-4D5F-9A90-96E4C18E7D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506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8F89511-EE28-4694-8C91-A5463DFF1BE8}" type="slidenum">
              <a:rPr lang="en-US" smtClean="0"/>
              <a:pPr eaLnBrk="1" hangingPunct="1"/>
              <a:t>15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1813"/>
            <a:ext cx="5026025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2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C4E33-8FE0-4292-9598-8D5C268DBE7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70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B8DC1-E76F-4432-A84C-7D43BE684A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89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8629CF-0EB5-4FCE-87E4-ECEE933F00C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7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36C07-7E76-46D3-B86B-6AF7C60E533E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6D49-DAE3-40DE-93E0-41688E0A5016}" type="slidenum">
              <a:rPr lang="nl-NL" smtClean="0"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en.wikipedia.org/wiki/Accuracy_and_precision" TargetMode="Externa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os.org/doc/api/nav_msgs/html/msg/OccupancyGrid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ros.org/api/sensor_msgs/html/msg/Range.html" TargetMode="External"/><Relationship Id="rId2" Type="http://schemas.openxmlformats.org/officeDocument/2006/relationships/hyperlink" Target="http://docs.ros.org/api/sensor_msgs/html/msg/LaserSca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ros.org/api/sensor_msgs/html/msg/PointCloud2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Normal_distribution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68%E2%80%9395%E2%80%9399.7_rul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Robotics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 smtClean="0"/>
              <a:t>Probablistic</a:t>
            </a:r>
            <a:r>
              <a:rPr lang="nl-NL" dirty="0" smtClean="0"/>
              <a:t> </a:t>
            </a:r>
            <a:r>
              <a:rPr lang="nl-NL" dirty="0" err="1" smtClean="0"/>
              <a:t>Robotics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448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Accuracy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Precision</a:t>
            </a:r>
            <a:endParaRPr lang="en-GB" dirty="0"/>
          </a:p>
        </p:txBody>
      </p:sp>
      <p:pic>
        <p:nvPicPr>
          <p:cNvPr id="35843" name="Picture 3" descr="http://www.mathsisfun.com/images/low-accuracy-hi-precis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70" y="4984464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://www.mathsisfun.com/images/hi-accuracy-low-precis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84464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 descr="http://www.mathsisfun.com/images/hi-accuracy-hi-precisi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940" y="4984464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/>
          <p:cNvSpPr/>
          <p:nvPr/>
        </p:nvSpPr>
        <p:spPr>
          <a:xfrm>
            <a:off x="1777653" y="1196752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en.wikipedia.org/wiki/Accuracy_and_precision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35847" name="Picture 7" descr="https://upload.wikimedia.org/wikipedia/commons/thumb/3/38/Accuracy_and_precision.svg/300px-Accuracy_and_precision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710" y="1772816"/>
            <a:ext cx="6042262" cy="326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Bayes </a:t>
            </a:r>
            <a:r>
              <a:rPr lang="en-US" smtClean="0"/>
              <a:t>Rule</a:t>
            </a:r>
            <a:endParaRPr lang="en-US" dirty="0"/>
          </a:p>
        </p:txBody>
      </p:sp>
      <p:sp>
        <p:nvSpPr>
          <p:cNvPr id="1077250" name="Rectangle 2"/>
          <p:cNvSpPr>
            <a:spLocks noChangeArrowheads="1"/>
          </p:cNvSpPr>
          <p:nvPr/>
        </p:nvSpPr>
        <p:spPr bwMode="auto">
          <a:xfrm>
            <a:off x="755576" y="3789040"/>
            <a:ext cx="7986340" cy="216024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nl-NL"/>
          </a:p>
        </p:txBody>
      </p:sp>
      <p:graphicFrame>
        <p:nvGraphicFramePr>
          <p:cNvPr id="1077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585305"/>
              </p:ext>
            </p:extLst>
          </p:nvPr>
        </p:nvGraphicFramePr>
        <p:xfrm>
          <a:off x="827584" y="1883279"/>
          <a:ext cx="7934325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0" name="Equation" r:id="rId3" imgW="2641320" imgH="1333440" progId="Equation.3">
                  <p:embed/>
                </p:oleObj>
              </mc:Choice>
              <mc:Fallback>
                <p:oleObj name="Equation" r:id="rId3" imgW="2641320" imgH="1333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883279"/>
                        <a:ext cx="7934325" cy="400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kstvak 3"/>
          <p:cNvSpPr txBox="1"/>
          <p:nvPr/>
        </p:nvSpPr>
        <p:spPr>
          <a:xfrm>
            <a:off x="755576" y="364502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p</a:t>
            </a:r>
            <a:r>
              <a:rPr lang="nl-NL" sz="3200" dirty="0" smtClean="0"/>
              <a:t>osterior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765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LOCALIZATION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Where</a:t>
            </a:r>
            <a:r>
              <a:rPr lang="nl-NL" dirty="0" smtClean="0"/>
              <a:t> </a:t>
            </a:r>
            <a:r>
              <a:rPr lang="nl-NL" dirty="0" err="1" smtClean="0"/>
              <a:t>am</a:t>
            </a:r>
            <a:r>
              <a:rPr lang="nl-NL" dirty="0" smtClean="0"/>
              <a:t> I?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900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do we </a:t>
            </a:r>
            <a:r>
              <a:rPr lang="nl-NL" dirty="0" err="1" smtClean="0"/>
              <a:t>need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A Map</a:t>
            </a:r>
          </a:p>
          <a:p>
            <a:pPr lvl="1"/>
            <a:r>
              <a:rPr lang="nl-NL" dirty="0" err="1" smtClean="0"/>
              <a:t>Representation</a:t>
            </a:r>
            <a:r>
              <a:rPr lang="nl-NL" dirty="0" smtClean="0"/>
              <a:t>?</a:t>
            </a:r>
          </a:p>
          <a:p>
            <a:pPr lvl="1"/>
            <a:endParaRPr lang="nl-NL" dirty="0" smtClean="0"/>
          </a:p>
          <a:p>
            <a:r>
              <a:rPr lang="nl-NL" dirty="0" smtClean="0"/>
              <a:t>Sensors </a:t>
            </a:r>
            <a:r>
              <a:rPr lang="nl-NL" dirty="0" err="1" smtClean="0"/>
              <a:t>to</a:t>
            </a:r>
            <a:r>
              <a:rPr lang="nl-NL" dirty="0" smtClean="0"/>
              <a:t> look </a:t>
            </a:r>
            <a:r>
              <a:rPr lang="nl-NL" dirty="0" err="1" smtClean="0"/>
              <a:t>around</a:t>
            </a:r>
            <a:endParaRPr lang="nl-NL" dirty="0" smtClean="0"/>
          </a:p>
          <a:p>
            <a:pPr lvl="1"/>
            <a:r>
              <a:rPr lang="nl-NL" dirty="0" err="1" smtClean="0"/>
              <a:t>Which</a:t>
            </a:r>
            <a:r>
              <a:rPr lang="nl-NL" dirty="0" smtClean="0"/>
              <a:t> sensor(s)?</a:t>
            </a:r>
          </a:p>
          <a:p>
            <a:endParaRPr lang="nl-NL" dirty="0" smtClean="0"/>
          </a:p>
          <a:p>
            <a:r>
              <a:rPr lang="nl-NL" dirty="0" smtClean="0"/>
              <a:t>A way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determine</a:t>
            </a:r>
            <a:r>
              <a:rPr lang="nl-NL" dirty="0" smtClean="0"/>
              <a:t> </a:t>
            </a:r>
            <a:r>
              <a:rPr lang="nl-NL" dirty="0" err="1" smtClean="0"/>
              <a:t>location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sensor data</a:t>
            </a:r>
          </a:p>
          <a:p>
            <a:pPr lvl="1"/>
            <a:r>
              <a:rPr lang="nl-NL" dirty="0" smtClean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0854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Grid</a:t>
            </a:r>
            <a:endParaRPr lang="nl-NL" dirty="0"/>
          </a:p>
          <a:p>
            <a:pPr lvl="1"/>
            <a:r>
              <a:rPr lang="nl-NL" dirty="0" smtClean="0"/>
              <a:t>fine</a:t>
            </a:r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Topological</a:t>
            </a:r>
            <a:endParaRPr lang="nl-NL" dirty="0"/>
          </a:p>
          <a:p>
            <a:pPr lvl="1"/>
            <a:r>
              <a:rPr lang="nl-NL" dirty="0" smtClean="0"/>
              <a:t>course</a:t>
            </a:r>
            <a:endParaRPr lang="nl-NL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68" y="1450628"/>
            <a:ext cx="380842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316342" y="3933056"/>
            <a:ext cx="3921248" cy="283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0227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Occupancy Grid </a:t>
            </a:r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cell</a:t>
            </a:r>
            <a:r>
              <a:rPr lang="nl-NL" dirty="0" smtClean="0"/>
              <a:t>: </a:t>
            </a:r>
            <a:r>
              <a:rPr lang="en-US" dirty="0"/>
              <a:t>probability that </a:t>
            </a:r>
            <a:r>
              <a:rPr lang="en-US" dirty="0" smtClean="0"/>
              <a:t>it is occupied</a:t>
            </a:r>
            <a:endParaRPr lang="nl-NL" dirty="0"/>
          </a:p>
        </p:txBody>
      </p:sp>
      <p:pic>
        <p:nvPicPr>
          <p:cNvPr id="34819" name="Picture 3" descr="fr079-complete-occpro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310553" cy="350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hoek 2"/>
          <p:cNvSpPr/>
          <p:nvPr/>
        </p:nvSpPr>
        <p:spPr>
          <a:xfrm>
            <a:off x="899592" y="112474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4"/>
              </a:rPr>
              <a:t>http://</a:t>
            </a:r>
            <a:r>
              <a:rPr lang="nl-NL" dirty="0" smtClean="0">
                <a:hlinkClick r:id="rId4"/>
              </a:rPr>
              <a:t>www.ros.org/doc/api/nav_msgs/html/msg/OccupancyGrid.html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365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Sensing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Measuring</a:t>
            </a:r>
            <a:r>
              <a:rPr lang="nl-NL" dirty="0" smtClean="0"/>
              <a:t> </a:t>
            </a:r>
            <a:r>
              <a:rPr lang="nl-NL" dirty="0" err="1" smtClean="0"/>
              <a:t>distances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/>
              <a:t> </a:t>
            </a:r>
            <a:r>
              <a:rPr lang="nl-NL" dirty="0" err="1" smtClean="0"/>
              <a:t>obstacles</a:t>
            </a:r>
            <a:endParaRPr lang="nl-NL" dirty="0"/>
          </a:p>
          <a:p>
            <a:endParaRPr lang="nl-NL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66494787"/>
              </p:ext>
            </p:extLst>
          </p:nvPr>
        </p:nvGraphicFramePr>
        <p:xfrm>
          <a:off x="309201" y="2492896"/>
          <a:ext cx="8439263" cy="410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2" name="Visio" r:id="rId3" imgW="5117897" imgH="2489911" progId="Visio.Drawing.11">
                  <p:embed/>
                </p:oleObj>
              </mc:Choice>
              <mc:Fallback>
                <p:oleObj name="Visio" r:id="rId3" imgW="5117897" imgH="2489911" progId="Visio.Drawing.11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01" y="2492896"/>
                        <a:ext cx="8439263" cy="4104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59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IR 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Triangulation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IR Light</a:t>
            </a:r>
            <a:endParaRPr lang="nl-NL" dirty="0"/>
          </a:p>
        </p:txBody>
      </p:sp>
      <p:pic>
        <p:nvPicPr>
          <p:cNvPr id="14338" name="Picture 2" descr="D:\Dropbox\robotics\sensors\triangul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41463"/>
            <a:ext cx="7524328" cy="46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08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Ultrasonic Sensor</a:t>
            </a:r>
            <a:endParaRPr lang="de-DE" dirty="0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306513"/>
            <a:ext cx="8410575" cy="1878012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dirty="0" smtClean="0">
                <a:ea typeface="ＭＳ Ｐゴシック" pitchFamily="-109" charset="-128"/>
                <a:cs typeface="ＭＳ Ｐゴシック" pitchFamily="-109" charset="-128"/>
              </a:rPr>
              <a:t>Emit an ultrasound signal</a:t>
            </a:r>
          </a:p>
          <a:p>
            <a:pPr eaLnBrk="1" hangingPunct="1"/>
            <a:r>
              <a:rPr lang="en-US" sz="2800" dirty="0" smtClean="0">
                <a:ea typeface="ＭＳ Ｐゴシック" pitchFamily="-109" charset="-128"/>
                <a:cs typeface="ＭＳ Ｐゴシック" pitchFamily="-109" charset="-128"/>
              </a:rPr>
              <a:t>Wait until they receive the echo</a:t>
            </a:r>
          </a:p>
          <a:p>
            <a:pPr eaLnBrk="1" hangingPunct="1"/>
            <a:r>
              <a:rPr lang="en-US" sz="2800" dirty="0" smtClean="0">
                <a:ea typeface="ＭＳ Ｐゴシック" pitchFamily="-109" charset="-128"/>
                <a:cs typeface="ＭＳ Ｐゴシック" pitchFamily="-109" charset="-128"/>
              </a:rPr>
              <a:t>Distance from Time of flight</a:t>
            </a:r>
          </a:p>
          <a:p>
            <a:pPr eaLnBrk="1" hangingPunct="1"/>
            <a:r>
              <a:rPr lang="en-US" sz="2800" dirty="0" smtClean="0">
                <a:ea typeface="ＭＳ Ｐゴシック" pitchFamily="-109" charset="-128"/>
                <a:cs typeface="ＭＳ Ｐゴシック" pitchFamily="-109" charset="-128"/>
              </a:rPr>
              <a:t>Relatively wide beam </a:t>
            </a:r>
            <a:r>
              <a:rPr lang="en-US" sz="2800" dirty="0" smtClean="0">
                <a:ea typeface="ＭＳ Ｐゴシック" pitchFamily="-109" charset="-128"/>
                <a:cs typeface="ＭＳ Ｐゴシック" pitchFamily="-109" charset="-128"/>
                <a:sym typeface="Wingdings" pitchFamily="2" charset="2"/>
              </a:rPr>
              <a:t> low resolution</a:t>
            </a:r>
            <a:endParaRPr lang="de-DE" sz="2800" dirty="0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638300" y="1104900"/>
            <a:ext cx="7296150" cy="5143501"/>
            <a:chOff x="1032" y="696"/>
            <a:chExt cx="4596" cy="3240"/>
          </a:xfrm>
        </p:grpSpPr>
        <p:grpSp>
          <p:nvGrpSpPr>
            <p:cNvPr id="62469" name="Group 7"/>
            <p:cNvGrpSpPr>
              <a:grpSpLocks/>
            </p:cNvGrpSpPr>
            <p:nvPr/>
          </p:nvGrpSpPr>
          <p:grpSpPr bwMode="auto">
            <a:xfrm>
              <a:off x="1032" y="696"/>
              <a:ext cx="4596" cy="3168"/>
              <a:chOff x="1032" y="696"/>
              <a:chExt cx="4596" cy="3168"/>
            </a:xfrm>
          </p:grpSpPr>
          <p:pic>
            <p:nvPicPr>
              <p:cNvPr id="62471" name="Picture 5" descr="albert-bezold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008" y="696"/>
                <a:ext cx="1620" cy="31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472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032" y="1944"/>
                <a:ext cx="1920" cy="1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473" name="Line 6"/>
              <p:cNvSpPr>
                <a:spLocks noChangeShapeType="1"/>
              </p:cNvSpPr>
              <p:nvPr/>
            </p:nvSpPr>
            <p:spPr bwMode="auto">
              <a:xfrm flipV="1">
                <a:off x="2016" y="2360"/>
                <a:ext cx="2536" cy="7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2470" name="Text Box 8"/>
            <p:cNvSpPr txBox="1">
              <a:spLocks noChangeArrowheads="1"/>
            </p:cNvSpPr>
            <p:nvPr/>
          </p:nvSpPr>
          <p:spPr bwMode="auto">
            <a:xfrm>
              <a:off x="1139" y="3684"/>
              <a:ext cx="105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smtClean="0"/>
                <a:t>Polaroid  </a:t>
              </a:r>
              <a:r>
                <a:rPr lang="en-US" sz="2000" dirty="0"/>
                <a:t>6500</a:t>
              </a:r>
              <a:endParaRPr lang="de-DE" sz="2000" dirty="0"/>
            </a:p>
          </p:txBody>
        </p:sp>
      </p:grp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1853" y="4978400"/>
            <a:ext cx="3181688" cy="1728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243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Laser Range Scanner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Fine laser </a:t>
            </a:r>
            <a:r>
              <a:rPr lang="nl-NL" dirty="0" err="1" smtClean="0"/>
              <a:t>beams</a:t>
            </a:r>
            <a:r>
              <a:rPr lang="nl-NL" dirty="0" smtClean="0"/>
              <a:t> </a:t>
            </a:r>
            <a:r>
              <a:rPr lang="nl-NL" dirty="0" smtClean="0">
                <a:sym typeface="Wingdings" pitchFamily="2" charset="2"/>
              </a:rPr>
              <a:t> high </a:t>
            </a:r>
            <a:r>
              <a:rPr lang="nl-NL" dirty="0" err="1" smtClean="0">
                <a:sym typeface="Wingdings" pitchFamily="2" charset="2"/>
              </a:rPr>
              <a:t>resolution</a:t>
            </a:r>
            <a:endParaRPr lang="nl-NL" dirty="0"/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2"/>
          <a:srcRect l="14668" t="14853" r="15485" b="19412"/>
          <a:stretch>
            <a:fillRect/>
          </a:stretch>
        </p:blipFill>
        <p:spPr bwMode="auto">
          <a:xfrm>
            <a:off x="864692" y="2738438"/>
            <a:ext cx="2944515" cy="3839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Line 5"/>
          <p:cNvSpPr>
            <a:spLocks noChangeShapeType="1"/>
          </p:cNvSpPr>
          <p:nvPr/>
        </p:nvSpPr>
        <p:spPr bwMode="auto">
          <a:xfrm>
            <a:off x="5514975" y="2377430"/>
            <a:ext cx="0" cy="1771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9" name="Line 6"/>
          <p:cNvSpPr>
            <a:spLocks noChangeShapeType="1"/>
          </p:cNvSpPr>
          <p:nvPr/>
        </p:nvSpPr>
        <p:spPr bwMode="auto">
          <a:xfrm>
            <a:off x="5210175" y="2682230"/>
            <a:ext cx="590550" cy="790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0" name="Line 7"/>
          <p:cNvSpPr>
            <a:spLocks noChangeShapeType="1"/>
          </p:cNvSpPr>
          <p:nvPr/>
        </p:nvSpPr>
        <p:spPr bwMode="auto">
          <a:xfrm flipH="1">
            <a:off x="5553075" y="2367905"/>
            <a:ext cx="9525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1" name="Line 8"/>
          <p:cNvSpPr>
            <a:spLocks noChangeShapeType="1"/>
          </p:cNvSpPr>
          <p:nvPr/>
        </p:nvSpPr>
        <p:spPr bwMode="auto">
          <a:xfrm>
            <a:off x="5543550" y="3148955"/>
            <a:ext cx="3009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2" name="Freeform 9"/>
          <p:cNvSpPr>
            <a:spLocks/>
          </p:cNvSpPr>
          <p:nvPr/>
        </p:nvSpPr>
        <p:spPr bwMode="auto">
          <a:xfrm rot="6119073">
            <a:off x="8436770" y="2989411"/>
            <a:ext cx="639762" cy="428625"/>
          </a:xfrm>
          <a:custGeom>
            <a:avLst/>
            <a:gdLst>
              <a:gd name="T0" fmla="*/ 2147483647 w 805"/>
              <a:gd name="T1" fmla="*/ 2147483647 h 552"/>
              <a:gd name="T2" fmla="*/ 2147483647 w 805"/>
              <a:gd name="T3" fmla="*/ 2147483647 h 552"/>
              <a:gd name="T4" fmla="*/ 2147483647 w 805"/>
              <a:gd name="T5" fmla="*/ 2147483647 h 552"/>
              <a:gd name="T6" fmla="*/ 2147483647 w 805"/>
              <a:gd name="T7" fmla="*/ 2147483647 h 552"/>
              <a:gd name="T8" fmla="*/ 2147483647 w 805"/>
              <a:gd name="T9" fmla="*/ 0 h 552"/>
              <a:gd name="T10" fmla="*/ 2147483647 w 805"/>
              <a:gd name="T11" fmla="*/ 2147483647 h 552"/>
              <a:gd name="T12" fmla="*/ 2147483647 w 805"/>
              <a:gd name="T13" fmla="*/ 2147483647 h 552"/>
              <a:gd name="T14" fmla="*/ 2147483647 w 805"/>
              <a:gd name="T15" fmla="*/ 2147483647 h 552"/>
              <a:gd name="T16" fmla="*/ 2147483647 w 805"/>
              <a:gd name="T17" fmla="*/ 2147483647 h 552"/>
              <a:gd name="T18" fmla="*/ 2147483647 w 805"/>
              <a:gd name="T19" fmla="*/ 2147483647 h 552"/>
              <a:gd name="T20" fmla="*/ 2147483647 w 805"/>
              <a:gd name="T21" fmla="*/ 2147483647 h 552"/>
              <a:gd name="T22" fmla="*/ 2147483647 w 805"/>
              <a:gd name="T23" fmla="*/ 2147483647 h 552"/>
              <a:gd name="T24" fmla="*/ 2147483647 w 805"/>
              <a:gd name="T25" fmla="*/ 2147483647 h 552"/>
              <a:gd name="T26" fmla="*/ 2147483647 w 805"/>
              <a:gd name="T27" fmla="*/ 2147483647 h 552"/>
              <a:gd name="T28" fmla="*/ 2147483647 w 805"/>
              <a:gd name="T29" fmla="*/ 2147483647 h 552"/>
              <a:gd name="T30" fmla="*/ 2147483647 w 805"/>
              <a:gd name="T31" fmla="*/ 2147483647 h 552"/>
              <a:gd name="T32" fmla="*/ 2147483647 w 805"/>
              <a:gd name="T33" fmla="*/ 2147483647 h 552"/>
              <a:gd name="T34" fmla="*/ 2147483647 w 805"/>
              <a:gd name="T35" fmla="*/ 2147483647 h 552"/>
              <a:gd name="T36" fmla="*/ 2147483647 w 805"/>
              <a:gd name="T37" fmla="*/ 2147483647 h 552"/>
              <a:gd name="T38" fmla="*/ 2147483647 w 805"/>
              <a:gd name="T39" fmla="*/ 2147483647 h 552"/>
              <a:gd name="T40" fmla="*/ 2147483647 w 805"/>
              <a:gd name="T41" fmla="*/ 2147483647 h 552"/>
              <a:gd name="T42" fmla="*/ 2147483647 w 805"/>
              <a:gd name="T43" fmla="*/ 2147483647 h 552"/>
              <a:gd name="T44" fmla="*/ 0 w 805"/>
              <a:gd name="T45" fmla="*/ 2147483647 h 552"/>
              <a:gd name="T46" fmla="*/ 2147483647 w 805"/>
              <a:gd name="T47" fmla="*/ 2147483647 h 552"/>
              <a:gd name="T48" fmla="*/ 2147483647 w 805"/>
              <a:gd name="T49" fmla="*/ 2147483647 h 5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805"/>
              <a:gd name="T76" fmla="*/ 0 h 552"/>
              <a:gd name="T77" fmla="*/ 805 w 805"/>
              <a:gd name="T78" fmla="*/ 552 h 5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805" h="552">
                <a:moveTo>
                  <a:pt x="84" y="276"/>
                </a:moveTo>
                <a:cubicBezTo>
                  <a:pt x="48" y="264"/>
                  <a:pt x="57" y="211"/>
                  <a:pt x="78" y="186"/>
                </a:cubicBezTo>
                <a:cubicBezTo>
                  <a:pt x="101" y="158"/>
                  <a:pt x="191" y="145"/>
                  <a:pt x="228" y="138"/>
                </a:cubicBezTo>
                <a:cubicBezTo>
                  <a:pt x="256" y="142"/>
                  <a:pt x="284" y="152"/>
                  <a:pt x="312" y="150"/>
                </a:cubicBezTo>
                <a:cubicBezTo>
                  <a:pt x="411" y="142"/>
                  <a:pt x="504" y="32"/>
                  <a:pt x="600" y="0"/>
                </a:cubicBezTo>
                <a:cubicBezTo>
                  <a:pt x="622" y="2"/>
                  <a:pt x="644" y="1"/>
                  <a:pt x="666" y="6"/>
                </a:cubicBezTo>
                <a:cubicBezTo>
                  <a:pt x="693" y="12"/>
                  <a:pt x="749" y="91"/>
                  <a:pt x="768" y="120"/>
                </a:cubicBezTo>
                <a:cubicBezTo>
                  <a:pt x="758" y="171"/>
                  <a:pt x="786" y="164"/>
                  <a:pt x="804" y="210"/>
                </a:cubicBezTo>
                <a:cubicBezTo>
                  <a:pt x="800" y="236"/>
                  <a:pt x="805" y="265"/>
                  <a:pt x="792" y="288"/>
                </a:cubicBezTo>
                <a:cubicBezTo>
                  <a:pt x="783" y="303"/>
                  <a:pt x="761" y="305"/>
                  <a:pt x="744" y="312"/>
                </a:cubicBezTo>
                <a:cubicBezTo>
                  <a:pt x="721" y="321"/>
                  <a:pt x="696" y="328"/>
                  <a:pt x="672" y="336"/>
                </a:cubicBezTo>
                <a:cubicBezTo>
                  <a:pt x="653" y="342"/>
                  <a:pt x="636" y="352"/>
                  <a:pt x="618" y="360"/>
                </a:cubicBezTo>
                <a:cubicBezTo>
                  <a:pt x="535" y="348"/>
                  <a:pt x="582" y="349"/>
                  <a:pt x="594" y="366"/>
                </a:cubicBezTo>
                <a:cubicBezTo>
                  <a:pt x="600" y="375"/>
                  <a:pt x="602" y="386"/>
                  <a:pt x="606" y="396"/>
                </a:cubicBezTo>
                <a:cubicBezTo>
                  <a:pt x="602" y="426"/>
                  <a:pt x="602" y="457"/>
                  <a:pt x="594" y="486"/>
                </a:cubicBezTo>
                <a:cubicBezTo>
                  <a:pt x="587" y="512"/>
                  <a:pt x="522" y="522"/>
                  <a:pt x="522" y="522"/>
                </a:cubicBezTo>
                <a:cubicBezTo>
                  <a:pt x="512" y="520"/>
                  <a:pt x="500" y="522"/>
                  <a:pt x="492" y="516"/>
                </a:cubicBezTo>
                <a:cubicBezTo>
                  <a:pt x="461" y="492"/>
                  <a:pt x="477" y="467"/>
                  <a:pt x="444" y="456"/>
                </a:cubicBezTo>
                <a:cubicBezTo>
                  <a:pt x="418" y="496"/>
                  <a:pt x="372" y="540"/>
                  <a:pt x="324" y="552"/>
                </a:cubicBezTo>
                <a:cubicBezTo>
                  <a:pt x="300" y="547"/>
                  <a:pt x="275" y="549"/>
                  <a:pt x="252" y="540"/>
                </a:cubicBezTo>
                <a:cubicBezTo>
                  <a:pt x="223" y="528"/>
                  <a:pt x="223" y="483"/>
                  <a:pt x="186" y="480"/>
                </a:cubicBezTo>
                <a:cubicBezTo>
                  <a:pt x="138" y="476"/>
                  <a:pt x="90" y="476"/>
                  <a:pt x="42" y="474"/>
                </a:cubicBezTo>
                <a:cubicBezTo>
                  <a:pt x="15" y="447"/>
                  <a:pt x="9" y="425"/>
                  <a:pt x="0" y="390"/>
                </a:cubicBezTo>
                <a:cubicBezTo>
                  <a:pt x="14" y="348"/>
                  <a:pt x="40" y="318"/>
                  <a:pt x="54" y="276"/>
                </a:cubicBezTo>
                <a:cubicBezTo>
                  <a:pt x="57" y="267"/>
                  <a:pt x="74" y="276"/>
                  <a:pt x="84" y="27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3" name="Line 10"/>
          <p:cNvSpPr>
            <a:spLocks noChangeShapeType="1"/>
          </p:cNvSpPr>
          <p:nvPr/>
        </p:nvSpPr>
        <p:spPr bwMode="auto">
          <a:xfrm flipH="1">
            <a:off x="5467350" y="3053705"/>
            <a:ext cx="31051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4" name="Line 11"/>
          <p:cNvSpPr>
            <a:spLocks noChangeShapeType="1"/>
          </p:cNvSpPr>
          <p:nvPr/>
        </p:nvSpPr>
        <p:spPr bwMode="auto">
          <a:xfrm flipV="1">
            <a:off x="5486400" y="2377430"/>
            <a:ext cx="0" cy="666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5" name="Freeform 12"/>
          <p:cNvSpPr>
            <a:spLocks/>
          </p:cNvSpPr>
          <p:nvPr/>
        </p:nvSpPr>
        <p:spPr bwMode="auto">
          <a:xfrm>
            <a:off x="5387975" y="3931593"/>
            <a:ext cx="254000" cy="184150"/>
          </a:xfrm>
          <a:custGeom>
            <a:avLst/>
            <a:gdLst>
              <a:gd name="T0" fmla="*/ 2147483647 w 160"/>
              <a:gd name="T1" fmla="*/ 2147483647 h 116"/>
              <a:gd name="T2" fmla="*/ 2147483647 w 160"/>
              <a:gd name="T3" fmla="*/ 2147483647 h 116"/>
              <a:gd name="T4" fmla="*/ 2147483647 w 160"/>
              <a:gd name="T5" fmla="*/ 2147483647 h 116"/>
              <a:gd name="T6" fmla="*/ 2147483647 w 160"/>
              <a:gd name="T7" fmla="*/ 2147483647 h 116"/>
              <a:gd name="T8" fmla="*/ 2147483647 w 160"/>
              <a:gd name="T9" fmla="*/ 2147483647 h 116"/>
              <a:gd name="T10" fmla="*/ 2147483647 w 160"/>
              <a:gd name="T11" fmla="*/ 2147483647 h 116"/>
              <a:gd name="T12" fmla="*/ 2147483647 w 160"/>
              <a:gd name="T13" fmla="*/ 2147483647 h 116"/>
              <a:gd name="T14" fmla="*/ 2147483647 w 160"/>
              <a:gd name="T15" fmla="*/ 2147483647 h 1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0"/>
              <a:gd name="T25" fmla="*/ 0 h 116"/>
              <a:gd name="T26" fmla="*/ 160 w 160"/>
              <a:gd name="T27" fmla="*/ 116 h 1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0" h="116">
                <a:moveTo>
                  <a:pt x="29" y="104"/>
                </a:moveTo>
                <a:cubicBezTo>
                  <a:pt x="16" y="95"/>
                  <a:pt x="4" y="86"/>
                  <a:pt x="2" y="74"/>
                </a:cubicBezTo>
                <a:cubicBezTo>
                  <a:pt x="0" y="62"/>
                  <a:pt x="6" y="43"/>
                  <a:pt x="14" y="32"/>
                </a:cubicBezTo>
                <a:cubicBezTo>
                  <a:pt x="22" y="21"/>
                  <a:pt x="35" y="9"/>
                  <a:pt x="50" y="5"/>
                </a:cubicBezTo>
                <a:cubicBezTo>
                  <a:pt x="65" y="1"/>
                  <a:pt x="90" y="0"/>
                  <a:pt x="107" y="5"/>
                </a:cubicBezTo>
                <a:cubicBezTo>
                  <a:pt x="124" y="10"/>
                  <a:pt x="144" y="25"/>
                  <a:pt x="152" y="38"/>
                </a:cubicBezTo>
                <a:cubicBezTo>
                  <a:pt x="160" y="51"/>
                  <a:pt x="160" y="73"/>
                  <a:pt x="155" y="86"/>
                </a:cubicBezTo>
                <a:cubicBezTo>
                  <a:pt x="150" y="99"/>
                  <a:pt x="137" y="107"/>
                  <a:pt x="125" y="11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7596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42000" y="4115743"/>
            <a:ext cx="2413000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30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Probabilistic</a:t>
            </a:r>
            <a:r>
              <a:rPr lang="nl-NL" dirty="0" smtClean="0"/>
              <a:t> </a:t>
            </a:r>
            <a:r>
              <a:rPr lang="nl-NL" dirty="0" err="1" smtClean="0"/>
              <a:t>robotics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uncertain</a:t>
            </a:r>
            <a:r>
              <a:rPr lang="nl-NL" dirty="0"/>
              <a:t> </a:t>
            </a:r>
            <a:r>
              <a:rPr lang="nl-NL" dirty="0" smtClean="0"/>
              <a:t>information?</a:t>
            </a:r>
            <a:endParaRPr lang="nl-NL" dirty="0"/>
          </a:p>
        </p:txBody>
      </p:sp>
      <p:pic>
        <p:nvPicPr>
          <p:cNvPr id="6" name="Picture 4" descr="mot1c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3968" y="620688"/>
            <a:ext cx="4246016" cy="272345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1" descr="laserda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1196752"/>
            <a:ext cx="2896250" cy="199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44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Kinect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Structured</a:t>
            </a:r>
            <a:r>
              <a:rPr lang="nl-NL" dirty="0" smtClean="0"/>
              <a:t> light: IR </a:t>
            </a:r>
            <a:r>
              <a:rPr lang="nl-NL" dirty="0" err="1" smtClean="0"/>
              <a:t>speckle</a:t>
            </a:r>
            <a:r>
              <a:rPr lang="nl-NL" dirty="0" smtClean="0"/>
              <a:t> </a:t>
            </a:r>
            <a:r>
              <a:rPr lang="nl-NL" dirty="0" err="1" smtClean="0"/>
              <a:t>pattern</a:t>
            </a:r>
            <a:endParaRPr lang="nl-NL" dirty="0" smtClean="0"/>
          </a:p>
        </p:txBody>
      </p:sp>
      <p:pic>
        <p:nvPicPr>
          <p:cNvPr id="9218" name="Picture 2" descr="http://images.anandtech.com/doci/4057/StructuredLight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3499"/>
            <a:ext cx="4616580" cy="37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media.tumblr.com/tumblr_mba6nbvy6p1r4nb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80" y="3573016"/>
            <a:ext cx="4361584" cy="230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://news.bbcimg.co.uk/media/images/51363000/jpg/_51363330_kinect46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564" y="116632"/>
            <a:ext cx="289560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0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ROS </a:t>
            </a:r>
            <a:r>
              <a:rPr lang="nl-NL" dirty="0" err="1" smtClean="0"/>
              <a:t>Distance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sensor_msgs</a:t>
            </a:r>
            <a:r>
              <a:rPr lang="nl-NL" dirty="0" smtClean="0"/>
              <a:t>/</a:t>
            </a:r>
            <a:r>
              <a:rPr lang="nl-NL" dirty="0" err="1" smtClean="0"/>
              <a:t>LaserScan</a:t>
            </a:r>
            <a:endParaRPr lang="nl-NL" dirty="0" smtClean="0"/>
          </a:p>
          <a:p>
            <a:pPr lvl="1"/>
            <a:r>
              <a:rPr lang="nl-NL" sz="2000" dirty="0">
                <a:hlinkClick r:id="rId2"/>
              </a:rPr>
              <a:t>http://</a:t>
            </a:r>
            <a:r>
              <a:rPr lang="nl-NL" sz="2000" dirty="0" smtClean="0">
                <a:hlinkClick r:id="rId2"/>
              </a:rPr>
              <a:t>docs.ros.org/api/sensor_msgs/html/msg/LaserScan.html</a:t>
            </a:r>
            <a:endParaRPr lang="nl-NL" sz="2000" dirty="0"/>
          </a:p>
          <a:p>
            <a:pPr lvl="1"/>
            <a:endParaRPr lang="nl-NL" sz="2000" dirty="0" smtClean="0"/>
          </a:p>
          <a:p>
            <a:r>
              <a:rPr lang="nl-NL" dirty="0" err="1" smtClean="0"/>
              <a:t>sensor_msgs</a:t>
            </a:r>
            <a:r>
              <a:rPr lang="nl-NL" dirty="0" smtClean="0"/>
              <a:t>/Range</a:t>
            </a:r>
          </a:p>
          <a:p>
            <a:pPr lvl="1"/>
            <a:r>
              <a:rPr lang="nl-NL" sz="2000" dirty="0">
                <a:hlinkClick r:id="rId3"/>
              </a:rPr>
              <a:t>http://</a:t>
            </a:r>
            <a:r>
              <a:rPr lang="nl-NL" sz="2000" dirty="0" smtClean="0">
                <a:hlinkClick r:id="rId3"/>
              </a:rPr>
              <a:t>docs.ros.org/api/sensor_msgs/html/msg/Range.html</a:t>
            </a:r>
            <a:endParaRPr lang="nl-NL" sz="2000" dirty="0" smtClean="0"/>
          </a:p>
          <a:p>
            <a:pPr lvl="1"/>
            <a:endParaRPr lang="nl-NL" sz="2000" dirty="0" smtClean="0"/>
          </a:p>
          <a:p>
            <a:r>
              <a:rPr lang="nl-NL" dirty="0" err="1" smtClean="0"/>
              <a:t>sensor_msgs</a:t>
            </a:r>
            <a:r>
              <a:rPr lang="nl-NL" dirty="0" smtClean="0"/>
              <a:t>/PointCloud2</a:t>
            </a:r>
          </a:p>
          <a:p>
            <a:pPr lvl="1"/>
            <a:r>
              <a:rPr lang="nl-NL" sz="2000" dirty="0">
                <a:hlinkClick r:id="rId4"/>
              </a:rPr>
              <a:t>http://</a:t>
            </a:r>
            <a:r>
              <a:rPr lang="nl-NL" sz="2000" dirty="0" smtClean="0">
                <a:hlinkClick r:id="rId4"/>
              </a:rPr>
              <a:t>docs.ros.org/api/sensor_msgs/html/msg/PointCloud2.html</a:t>
            </a:r>
            <a:endParaRPr lang="nl-NL" sz="2000" dirty="0" smtClean="0"/>
          </a:p>
          <a:p>
            <a:pPr lvl="1"/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55234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The Real World: Noisy Sensor Data</a:t>
            </a: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Noisy measurements</a:t>
            </a:r>
          </a:p>
          <a:p>
            <a:r>
              <a:rPr lang="en-US" dirty="0" smtClean="0"/>
              <a:t>E.g. Measured </a:t>
            </a:r>
            <a:r>
              <a:rPr lang="en-US" dirty="0"/>
              <a:t>distances for expected distance of 300 cm. 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9875" name="Picture 11" descr="laserdat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9013" y="3466375"/>
            <a:ext cx="3989387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6" name="Picture 12" descr="sonarda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13" y="3466375"/>
            <a:ext cx="3989387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Text Box 14"/>
          <p:cNvSpPr txBox="1">
            <a:spLocks noChangeArrowheads="1"/>
          </p:cNvSpPr>
          <p:nvPr/>
        </p:nvSpPr>
        <p:spPr bwMode="auto">
          <a:xfrm>
            <a:off x="1904854" y="6156593"/>
            <a:ext cx="1146469" cy="5847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folHlink"/>
                </a:solidFill>
              </a:rPr>
              <a:t>Sonar</a:t>
            </a:r>
            <a:endParaRPr lang="en-US" dirty="0">
              <a:solidFill>
                <a:schemeClr val="folHlink"/>
              </a:solidFill>
            </a:endParaRPr>
          </a:p>
        </p:txBody>
      </p:sp>
      <p:sp>
        <p:nvSpPr>
          <p:cNvPr id="79879" name="Text Box 15"/>
          <p:cNvSpPr txBox="1">
            <a:spLocks noChangeArrowheads="1"/>
          </p:cNvSpPr>
          <p:nvPr/>
        </p:nvSpPr>
        <p:spPr bwMode="auto">
          <a:xfrm>
            <a:off x="6470122" y="6156593"/>
            <a:ext cx="1061509" cy="5847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folHlink"/>
                </a:solidFill>
              </a:rPr>
              <a:t>Laser</a:t>
            </a:r>
            <a:endParaRPr lang="en-US" sz="2400" dirty="0">
              <a:solidFill>
                <a:schemeClr val="folHlink"/>
              </a:solidFill>
            </a:endParaRPr>
          </a:p>
        </p:txBody>
      </p:sp>
      <p:cxnSp>
        <p:nvCxnSpPr>
          <p:cNvPr id="7" name="Rechte verbindingslijn 6"/>
          <p:cNvCxnSpPr/>
          <p:nvPr/>
        </p:nvCxnSpPr>
        <p:spPr>
          <a:xfrm>
            <a:off x="179512" y="4741043"/>
            <a:ext cx="8734301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9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ot1c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868" y="2011660"/>
            <a:ext cx="7543800" cy="48387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Real World: </a:t>
            </a:r>
            <a:r>
              <a:rPr lang="nl-NL" dirty="0" err="1" smtClean="0"/>
              <a:t>Noisy</a:t>
            </a:r>
            <a:r>
              <a:rPr lang="nl-NL" dirty="0" smtClean="0"/>
              <a:t> Motion Data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accumulation</a:t>
            </a:r>
            <a:r>
              <a:rPr lang="nl-NL" dirty="0" smtClean="0"/>
              <a:t> </a:t>
            </a:r>
            <a:r>
              <a:rPr lang="nl-NL" dirty="0"/>
              <a:t>of pose </a:t>
            </a:r>
            <a:r>
              <a:rPr lang="nl-NL" dirty="0" err="1"/>
              <a:t>estimation</a:t>
            </a:r>
            <a:r>
              <a:rPr lang="nl-NL" dirty="0"/>
              <a:t> </a:t>
            </a:r>
            <a:r>
              <a:rPr lang="nl-NL" dirty="0" err="1" smtClean="0"/>
              <a:t>errors</a:t>
            </a:r>
            <a:r>
              <a:rPr lang="nl-NL" dirty="0" smtClean="0"/>
              <a:t> 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3131840" y="530120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Start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38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Robotics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16D7-32D4-4D65-834F-71E2B2E96D25}" type="slidenum">
              <a:rPr lang="en-US"/>
              <a:pPr/>
              <a:t>5</a:t>
            </a:fld>
            <a:endParaRPr lang="en-US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Accept that motion, manipulation and sensing all give noisy and uncertain results</a:t>
            </a:r>
          </a:p>
          <a:p>
            <a:endParaRPr lang="en-US" dirty="0" smtClean="0"/>
          </a:p>
          <a:p>
            <a:r>
              <a:rPr lang="en-US" dirty="0" smtClean="0"/>
              <a:t>Explicitly represent uncertainty </a:t>
            </a:r>
            <a:r>
              <a:rPr lang="en-US" dirty="0"/>
              <a:t>using the calculus of probability </a:t>
            </a:r>
            <a:r>
              <a:rPr lang="en-US" dirty="0" smtClean="0"/>
              <a:t>theory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777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</a:t>
            </a:r>
            <a:r>
              <a:rPr lang="nl-NL" dirty="0" err="1" smtClean="0"/>
              <a:t>robability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probability</a:t>
            </a:r>
            <a:r>
              <a:rPr lang="nl-NL" dirty="0" smtClean="0"/>
              <a:t> of </a:t>
            </a:r>
            <a:r>
              <a:rPr lang="nl-NL" dirty="0" err="1" smtClean="0"/>
              <a:t>throwing</a:t>
            </a:r>
            <a:r>
              <a:rPr lang="nl-NL" dirty="0" smtClean="0"/>
              <a:t> a 6?</a:t>
            </a:r>
          </a:p>
          <a:p>
            <a:pPr lvl="1"/>
            <a:r>
              <a:rPr lang="nl-NL" dirty="0" smtClean="0"/>
              <a:t>P(6) = ?</a:t>
            </a:r>
          </a:p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throwing</a:t>
            </a:r>
            <a:r>
              <a:rPr lang="nl-NL" dirty="0" smtClean="0"/>
              <a:t> a 2 ?</a:t>
            </a:r>
          </a:p>
          <a:p>
            <a:pPr lvl="1"/>
            <a:r>
              <a:rPr lang="nl-NL" dirty="0" smtClean="0"/>
              <a:t>P(6|2) = ?</a:t>
            </a:r>
          </a:p>
          <a:p>
            <a:endParaRPr lang="en-GB" dirty="0"/>
          </a:p>
        </p:txBody>
      </p:sp>
      <p:pic>
        <p:nvPicPr>
          <p:cNvPr id="32774" name="Picture 6" descr="Image result for d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149080"/>
            <a:ext cx="5366440" cy="20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90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</a:t>
            </a:r>
            <a:r>
              <a:rPr lang="nl-NL" dirty="0" err="1" smtClean="0"/>
              <a:t>robability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Probability that X has value x:  </a:t>
            </a:r>
            <a:r>
              <a:rPr lang="en-GB" dirty="0" smtClean="0"/>
              <a:t>P(X=x</a:t>
            </a:r>
            <a:r>
              <a:rPr lang="en-GB" dirty="0"/>
              <a:t>), or </a:t>
            </a:r>
            <a:r>
              <a:rPr lang="en-GB" b="1" dirty="0" smtClean="0">
                <a:solidFill>
                  <a:srgbClr val="0070C0"/>
                </a:solidFill>
              </a:rPr>
              <a:t>P(x)</a:t>
            </a:r>
          </a:p>
          <a:p>
            <a:pPr lvl="1"/>
            <a:r>
              <a:rPr lang="nl-NL" dirty="0" err="1"/>
              <a:t>w</a:t>
            </a:r>
            <a:r>
              <a:rPr lang="nl-NL" dirty="0" err="1" smtClean="0"/>
              <a:t>here</a:t>
            </a:r>
            <a:r>
              <a:rPr lang="nl-NL" dirty="0" smtClean="0"/>
              <a:t> 0 &lt;= P(x) &lt;= 1</a:t>
            </a:r>
            <a:endParaRPr lang="en-GB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Probability that </a:t>
            </a:r>
            <a:r>
              <a:rPr lang="en-US" dirty="0" smtClean="0"/>
              <a:t>X=x, </a:t>
            </a:r>
            <a:r>
              <a:rPr lang="en-US" dirty="0" smtClean="0"/>
              <a:t>given that Y=y: </a:t>
            </a:r>
            <a:r>
              <a:rPr lang="en-US" b="1" dirty="0">
                <a:solidFill>
                  <a:schemeClr val="accent1"/>
                </a:solidFill>
              </a:rPr>
              <a:t>P</a:t>
            </a:r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n-US" b="1" dirty="0" err="1" smtClean="0">
                <a:solidFill>
                  <a:schemeClr val="accent1"/>
                </a:solidFill>
              </a:rPr>
              <a:t>x|y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 smtClean="0"/>
              <a:t>Conditional probability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GB" dirty="0"/>
              <a:t>Probability that X=x and Y=y: P(</a:t>
            </a:r>
            <a:r>
              <a:rPr lang="en-GB" dirty="0" err="1"/>
              <a:t>x,y</a:t>
            </a:r>
            <a:r>
              <a:rPr lang="en-GB" dirty="0"/>
              <a:t>)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589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</a:t>
            </a:r>
            <a:endParaRPr lang="en-US" dirty="0"/>
          </a:p>
        </p:txBody>
      </p:sp>
      <p:pic>
        <p:nvPicPr>
          <p:cNvPr id="12" name="Picture 2" descr="D:\SkyDrive\Documents\My Pictures\sigma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23" y="2636912"/>
            <a:ext cx="5515781" cy="38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4186" name="Text Box 10"/>
          <p:cNvSpPr txBox="1">
            <a:spLocks noChangeArrowheads="1"/>
          </p:cNvSpPr>
          <p:nvPr/>
        </p:nvSpPr>
        <p:spPr bwMode="auto">
          <a:xfrm>
            <a:off x="3995936" y="3756164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i="1" dirty="0"/>
              <a:t>p(x)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342516" y="5732661"/>
            <a:ext cx="317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i="1" dirty="0" smtClean="0"/>
              <a:t>x</a:t>
            </a:r>
            <a:endParaRPr lang="en-US" sz="2400" i="1" dirty="0"/>
          </a:p>
        </p:txBody>
      </p:sp>
      <p:sp>
        <p:nvSpPr>
          <p:cNvPr id="3" name="Rechthoek 2"/>
          <p:cNvSpPr/>
          <p:nvPr/>
        </p:nvSpPr>
        <p:spPr>
          <a:xfrm>
            <a:off x="3875465" y="2943697"/>
            <a:ext cx="4806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http://</a:t>
            </a:r>
            <a:r>
              <a:rPr lang="nl-NL" dirty="0" smtClean="0">
                <a:hlinkClick r:id="rId3"/>
              </a:rPr>
              <a:t>en.wikipedia.org/wiki/Normal_distribution</a:t>
            </a:r>
            <a:r>
              <a:rPr lang="nl-NL" dirty="0" smtClean="0"/>
              <a:t> 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</a:t>
                </a:r>
                <a:r>
                  <a:rPr lang="en-US" dirty="0" smtClean="0"/>
                  <a:t>robability </a:t>
                </a:r>
                <a:r>
                  <a:rPr lang="en-US" dirty="0"/>
                  <a:t>D</a:t>
                </a:r>
                <a:r>
                  <a:rPr lang="en-US" dirty="0" smtClean="0"/>
                  <a:t>ensity Function</a:t>
                </a:r>
              </a:p>
              <a:p>
                <a:pPr lvl="1"/>
                <a:r>
                  <a:rPr lang="en-US" dirty="0"/>
                  <a:t>e</a:t>
                </a:r>
                <a:r>
                  <a:rPr lang="en-US" dirty="0" smtClean="0"/>
                  <a:t>.g. Normal (Gaussian) distribution</a:t>
                </a:r>
              </a:p>
              <a:p>
                <a:pPr lvl="2"/>
                <a:endParaRPr lang="en-US" dirty="0" smtClean="0"/>
              </a:p>
              <a:p>
                <a:pPr lvl="2"/>
                <a:r>
                  <a:rPr lang="en-US" dirty="0" smtClean="0"/>
                  <a:t>mean: </a:t>
                </a:r>
                <a:r>
                  <a:rPr lang="el-GR" b="1" dirty="0" smtClean="0">
                    <a:solidFill>
                      <a:schemeClr val="accent1"/>
                    </a:solidFill>
                  </a:rPr>
                  <a:t>μ</a:t>
                </a:r>
                <a:endParaRPr lang="nl-NL" dirty="0"/>
              </a:p>
              <a:p>
                <a:pPr lvl="2"/>
                <a:r>
                  <a:rPr lang="nl-NL" dirty="0" err="1" smtClean="0"/>
                  <a:t>variance</a:t>
                </a:r>
                <a:r>
                  <a:rPr lang="nl-NL" dirty="0" smtClean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1" i="1" smtClean="0">
                            <a:solidFill>
                              <a:schemeClr val="accent1"/>
                            </a:solidFill>
                            <a:latin typeface="Cambria Math"/>
                            <a:ea typeface="Cambria Math"/>
                          </a:rPr>
                          <m:t>𝝈</m:t>
                        </m:r>
                      </m:e>
                      <m:sup>
                        <m:r>
                          <a:rPr lang="nl-NL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Tijdelijke aanduiding voor inhoud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 descr="\frac{1}{\sigma\sqrt{2\pi}}\, e^{-\frac{(x - \mu)^2}{2 \sigma^2}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28" y="4563581"/>
            <a:ext cx="2001967" cy="79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1813997" y="6148554"/>
            <a:ext cx="689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en.wikipedia.org/wiki/68%E2%80%9395%E2%80%9399.7_rule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79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Mean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Variance</a:t>
            </a:r>
            <a:endParaRPr lang="en-GB" dirty="0"/>
          </a:p>
        </p:txBody>
      </p:sp>
      <p:pic>
        <p:nvPicPr>
          <p:cNvPr id="34818" name="Picture 2" descr="Probability density function for the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6768752" cy="433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7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E3EB54B45C8B469EAB18F01D06EA8B" ma:contentTypeVersion="0" ma:contentTypeDescription="Create a new document." ma:contentTypeScope="" ma:versionID="9db5d5f7750c961d11795ba653a4762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67e30616eeadeb776f014c5fbcfd81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CB802D-3BBC-410C-B269-214D39B18966}"/>
</file>

<file path=customXml/itemProps2.xml><?xml version="1.0" encoding="utf-8"?>
<ds:datastoreItem xmlns:ds="http://schemas.openxmlformats.org/officeDocument/2006/customXml" ds:itemID="{FBD07755-FEBD-40A5-B2DA-B3C068D68C97}"/>
</file>

<file path=customXml/itemProps3.xml><?xml version="1.0" encoding="utf-8"?>
<ds:datastoreItem xmlns:ds="http://schemas.openxmlformats.org/officeDocument/2006/customXml" ds:itemID="{D86F55DC-9D35-4EED-9F7F-44FD5D2C660F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Diavoorstelling (4:3)</PresentationFormat>
  <Paragraphs>93</Paragraphs>
  <Slides>21</Slides>
  <Notes>1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2</vt:i4>
      </vt:variant>
      <vt:variant>
        <vt:lpstr>Diatitels</vt:lpstr>
      </vt:variant>
      <vt:variant>
        <vt:i4>21</vt:i4>
      </vt:variant>
    </vt:vector>
  </HeadingPairs>
  <TitlesOfParts>
    <vt:vector size="29" baseType="lpstr">
      <vt:lpstr>ＭＳ Ｐゴシック</vt:lpstr>
      <vt:lpstr>Arial</vt:lpstr>
      <vt:lpstr>Calibri</vt:lpstr>
      <vt:lpstr>Cambria Math</vt:lpstr>
      <vt:lpstr>Wingdings</vt:lpstr>
      <vt:lpstr>Office-thema</vt:lpstr>
      <vt:lpstr>Equation</vt:lpstr>
      <vt:lpstr>Visio</vt:lpstr>
      <vt:lpstr>Robotics</vt:lpstr>
      <vt:lpstr>Probabilistic robotics</vt:lpstr>
      <vt:lpstr>The Real World: Noisy Sensor Data</vt:lpstr>
      <vt:lpstr>The Real World: Noisy Motion Data</vt:lpstr>
      <vt:lpstr>Probabilistic Robotics</vt:lpstr>
      <vt:lpstr>Probability</vt:lpstr>
      <vt:lpstr>Probability</vt:lpstr>
      <vt:lpstr>Probability Distribution</vt:lpstr>
      <vt:lpstr>Mean and Variance</vt:lpstr>
      <vt:lpstr>Accuracy and Precision</vt:lpstr>
      <vt:lpstr>Bayes Rule</vt:lpstr>
      <vt:lpstr>LOCALIZATION</vt:lpstr>
      <vt:lpstr>What do we need?</vt:lpstr>
      <vt:lpstr>Map</vt:lpstr>
      <vt:lpstr>Occupancy Grid Map</vt:lpstr>
      <vt:lpstr>Sensing</vt:lpstr>
      <vt:lpstr>IR Sensor</vt:lpstr>
      <vt:lpstr>Ultrasonic Sensor</vt:lpstr>
      <vt:lpstr>Laser Range Scanner</vt:lpstr>
      <vt:lpstr>Kinect</vt:lpstr>
      <vt:lpstr>ROS Distance Messages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week 12</dc:title>
  <dc:creator>Eric</dc:creator>
  <cp:lastModifiedBy>Dortmans,Eric H.M.J.M.</cp:lastModifiedBy>
  <cp:revision>888</cp:revision>
  <dcterms:created xsi:type="dcterms:W3CDTF">2012-08-27T13:43:15Z</dcterms:created>
  <dcterms:modified xsi:type="dcterms:W3CDTF">2016-11-22T09:46:31Z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0x010100CCE3EB54B45C8B469EAB18F01D06EA8B</vt:lpwstr>
  </property>
</Properties>
</file>